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317" r:id="rId5"/>
    <p:sldId id="297" r:id="rId6"/>
    <p:sldId id="318" r:id="rId7"/>
    <p:sldId id="319" r:id="rId8"/>
    <p:sldId id="320" r:id="rId9"/>
    <p:sldId id="321" r:id="rId10"/>
    <p:sldId id="323" r:id="rId11"/>
    <p:sldId id="329" r:id="rId12"/>
    <p:sldId id="330" r:id="rId13"/>
    <p:sldId id="327" r:id="rId14"/>
    <p:sldId id="328" r:id="rId15"/>
    <p:sldId id="332" r:id="rId16"/>
    <p:sldId id="260" r:id="rId17"/>
    <p:sldId id="307" r:id="rId18"/>
    <p:sldId id="313" r:id="rId19"/>
    <p:sldId id="312" r:id="rId20"/>
    <p:sldId id="311" r:id="rId21"/>
    <p:sldId id="308" r:id="rId22"/>
    <p:sldId id="296" r:id="rId23"/>
  </p:sldIdLst>
  <p:sldSz cx="12192000" cy="6858000"/>
  <p:notesSz cx="6794500" cy="99314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7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25D4F-0760-42E4-97E4-2823FECCD6AF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90E2C-5232-4644-A50F-1258F8B4ABE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72537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90E2C-5232-4644-A50F-1258F8B4ABEF}" type="slidenum">
              <a:rPr lang="hr-HR" smtClean="0"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05114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90E2C-5232-4644-A50F-1258F8B4ABEF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4328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90E2C-5232-4644-A50F-1258F8B4ABEF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09671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90E2C-5232-4644-A50F-1258F8B4ABEF}" type="slidenum">
              <a:rPr lang="hr-HR" smtClean="0"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56826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90E2C-5232-4644-A50F-1258F8B4ABEF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09671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90E2C-5232-4644-A50F-1258F8B4ABEF}" type="slidenum">
              <a:rPr lang="hr-HR" smtClean="0"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62370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90E2C-5232-4644-A50F-1258F8B4ABEF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93252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831AA-02D3-8527-13F4-895356D8FA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05D3DB-EAA8-ED8F-72BC-CCB8220007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B9AFD-E7E9-02DE-EFA5-5BC3FD834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86462-A34D-3C7B-A370-D19138A83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4CA9A-DF0B-AA35-6226-EC673208C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42921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AD6CE-C7C9-FA57-764A-28CC87C64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BB5532-2746-20A9-5687-E922A121FB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D7E190-DB57-1A80-B810-F4A52B62F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5B358-6467-AA86-3F5F-3ADEE0808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A2173-45E3-CC12-ED90-C7A091310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20337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954861-0373-BCDE-83A3-5EAD3DB8B3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E49053-2576-90D4-62AB-E71040F437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3B65F-61D3-C16A-AE55-85A9DBFDF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5A475-B442-B29B-0F57-6508FCE16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F3B3E-DB70-4A6C-9A7C-3B9FEC910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8095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794FC-F230-CE86-9E58-D2E05880D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4BA6E-A016-5E64-A041-9F51E5515C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B6EB9A-496D-2F1E-DC8E-611E7BDE9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E1B44-A304-300A-40BF-BD91808EE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1CE9E-87D2-60B8-D5D1-C70F8F104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64727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801C-7676-3794-3571-BEE4D177A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9E4F9-EA1C-9E98-B904-8C92B9F478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FAA87-1266-3F66-49AF-3731DECC7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5F1F9-E380-CBAE-5BFA-6CB181879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5A2F8-9264-5EBE-FB1B-CBE62D77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63274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C8F3B-5BE6-D9CA-FD46-E51D88F5C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21F13-BC1D-AEB1-7CB5-D2BCB91766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B4A908-8774-1BFF-974D-CB54A1A727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94C5D8-916E-39DD-9A35-4257BBBF1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1019F3-7317-0839-FE47-E27C6DF32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B7D55E-B93A-95C3-C20D-2E106238D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39827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B6839-550E-09BC-13E6-84E53B9C6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8EA33-9923-8AD9-2900-1E8F2DF61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9EC067-F094-8C71-AB0D-5EB93D271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22C67B-1F7C-E269-603B-537789B224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18348E-54D9-C22B-CEE5-D2420BF010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B367F2-13FE-8123-4548-4A6753CB2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5EBED5-5BC9-02E2-8862-196D846DC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F237B5-5282-95EC-9C5D-C3C100FD8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4929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81BA6-2A8B-46BF-DC64-8CE28F6F5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63ED48-68D6-1395-A4C8-CDEF5B38E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5D3747-29F7-48BF-3129-C81093B5C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9A1DFF-5CCC-88AC-872E-422EE962D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4653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F9159E-8D5E-C64F-22D7-EDB607082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2CF71D-89FA-573E-4549-14E5BAA1F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E55E83-65F9-957F-8D82-B1EAD6CAF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9466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792CC-44B1-3A4E-781B-9B370AF68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4EFE9-A8D9-D91B-6DB2-38C8CBD38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A9182B-B80E-C7E0-482A-9BC84E66F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609C5F-94C3-68FD-1A8B-FA4E9E374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ED92A-7920-2560-C1B4-482E23B74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B1DD0-E5AD-D467-3E03-275A174CC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380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1C3E9-0563-1CFD-6E7C-2373E3C60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56727A-6BDA-5893-555E-D6ECA35D0C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18722D-3111-887B-00BB-6CDD63ACEA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6073D7-D8C1-02C6-347C-4998AE748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497EC1-E578-5B73-AE02-EA8EE8D59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01BE1F-3D9D-45A7-0F69-267D8F9A8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63105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E06E91-420B-C30C-6A22-19CFEB838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843616-AFD2-4CCE-CF4D-7EA23C770A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D32961-2104-1A3A-2371-0FBE8F9564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25062-77B8-4BFC-B031-885C21C297F6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7BF0D-FE62-8177-8FB3-038CDB38A6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F4FD1-0928-EA5E-BDE8-273CE8778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70BDA-30D8-49DC-822A-AF9D18D0BB5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5292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udruge@mrosp.hr" TargetMode="External"/><Relationship Id="rId2" Type="http://schemas.openxmlformats.org/officeDocument/2006/relationships/hyperlink" Target="https://mrosp.gov.hr/pristup-informacijama-16/natjecaji-pozivi-i-zaposljavanje/udruge-u-sustavu-socijalne-skrbi-natjecaji-pozivi-i-obrasci/natjecaji-pozivi-i-odluke/1211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sf.hr/esfplus/" TargetMode="External"/><Relationship Id="rId7" Type="http://schemas.openxmlformats.org/officeDocument/2006/relationships/image" Target="../media/image2.svg"/><Relationship Id="rId2" Type="http://schemas.openxmlformats.org/officeDocument/2006/relationships/hyperlink" Target="https://mrosp.gov.hr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eufondovi.gov.hr/" TargetMode="External"/><Relationship Id="rId4" Type="http://schemas.openxmlformats.org/officeDocument/2006/relationships/hyperlink" Target="https://esf.hr/esfplus/indikativni-godisnji-plan-objave-poziva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C473D13-2A52-72BB-D548-A75326AFF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BC18992-133A-4E54-8D1E-AC6E4DCD7021}"/>
              </a:ext>
            </a:extLst>
          </p:cNvPr>
          <p:cNvSpPr txBox="1">
            <a:spLocks/>
          </p:cNvSpPr>
          <p:nvPr/>
        </p:nvSpPr>
        <p:spPr>
          <a:xfrm>
            <a:off x="1032840" y="1355966"/>
            <a:ext cx="10126319" cy="2777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hr-HR" sz="3200" b="1" dirty="0">
              <a:solidFill>
                <a:srgbClr val="13137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l-PL" sz="3200" b="1" dirty="0">
                <a:solidFill>
                  <a:srgbClr val="17179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 dani 2025.</a:t>
            </a:r>
            <a:br>
              <a:rPr lang="pl-PL" sz="3200" b="1" dirty="0">
                <a:solidFill>
                  <a:srgbClr val="17179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3200" b="1" dirty="0">
                <a:solidFill>
                  <a:srgbClr val="17179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Ureda za udruge Vlade Republike Hrvatske</a:t>
            </a:r>
            <a:endParaRPr lang="hr-HR" sz="3200" b="1" dirty="0">
              <a:solidFill>
                <a:srgbClr val="17179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hr-HR" sz="3200" b="1" dirty="0">
              <a:solidFill>
                <a:srgbClr val="1313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hr-HR" sz="3200" b="1" dirty="0">
              <a:solidFill>
                <a:srgbClr val="1313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hr-HR" sz="35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Predstavljanje natječaja za dodjelu financijskih sredstava za provedbu programa i projekata organizacija civilnoga društva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254D017-FBF1-80FA-2485-71DC4E83D42E}"/>
              </a:ext>
            </a:extLst>
          </p:cNvPr>
          <p:cNvSpPr txBox="1">
            <a:spLocks/>
          </p:cNvSpPr>
          <p:nvPr/>
        </p:nvSpPr>
        <p:spPr>
          <a:xfrm>
            <a:off x="1524000" y="3898435"/>
            <a:ext cx="9144000" cy="665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hr-H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B42AED-E82E-1E99-8959-1FAB14A99495}"/>
              </a:ext>
            </a:extLst>
          </p:cNvPr>
          <p:cNvSpPr txBox="1"/>
          <p:nvPr/>
        </p:nvSpPr>
        <p:spPr>
          <a:xfrm>
            <a:off x="3733014" y="6237829"/>
            <a:ext cx="431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400" dirty="0">
                <a:solidFill>
                  <a:srgbClr val="13137A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Zagreb, 28. travnja 2025.</a:t>
            </a:r>
          </a:p>
        </p:txBody>
      </p:sp>
      <p:cxnSp>
        <p:nvCxnSpPr>
          <p:cNvPr id="6" name="Ravni poveznik 5">
            <a:extLst>
              <a:ext uri="{FF2B5EF4-FFF2-40B4-BE49-F238E27FC236}">
                <a16:creationId xmlns:a16="http://schemas.microsoft.com/office/drawing/2014/main" id="{A4062945-564F-121D-91B0-3F375F59A342}"/>
              </a:ext>
            </a:extLst>
          </p:cNvPr>
          <p:cNvCxnSpPr/>
          <p:nvPr/>
        </p:nvCxnSpPr>
        <p:spPr>
          <a:xfrm flipH="1">
            <a:off x="10932107" y="6622550"/>
            <a:ext cx="1187624" cy="0"/>
          </a:xfrm>
          <a:prstGeom prst="line">
            <a:avLst/>
          </a:prstGeom>
          <a:ln>
            <a:solidFill>
              <a:srgbClr val="1313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Ravni poveznik 7">
            <a:extLst>
              <a:ext uri="{FF2B5EF4-FFF2-40B4-BE49-F238E27FC236}">
                <a16:creationId xmlns:a16="http://schemas.microsoft.com/office/drawing/2014/main" id="{2A7F7156-E7CE-64EB-35D1-8413D4C33F8A}"/>
              </a:ext>
            </a:extLst>
          </p:cNvPr>
          <p:cNvCxnSpPr/>
          <p:nvPr/>
        </p:nvCxnSpPr>
        <p:spPr>
          <a:xfrm flipV="1">
            <a:off x="11763111" y="6093296"/>
            <a:ext cx="0" cy="764704"/>
          </a:xfrm>
          <a:prstGeom prst="line">
            <a:avLst/>
          </a:prstGeom>
          <a:ln>
            <a:solidFill>
              <a:srgbClr val="1313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kstniOkvir 12">
            <a:extLst>
              <a:ext uri="{FF2B5EF4-FFF2-40B4-BE49-F238E27FC236}">
                <a16:creationId xmlns:a16="http://schemas.microsoft.com/office/drawing/2014/main" id="{4E32AF3C-BED3-CAA8-5F70-518AC7A9359D}"/>
              </a:ext>
            </a:extLst>
          </p:cNvPr>
          <p:cNvSpPr txBox="1"/>
          <p:nvPr/>
        </p:nvSpPr>
        <p:spPr>
          <a:xfrm>
            <a:off x="10908938" y="6391718"/>
            <a:ext cx="14036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dirty="0">
                <a:ln w="0"/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mrosp.gov.hr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239777F-BB02-937C-7211-7B8F68AC027E}"/>
              </a:ext>
            </a:extLst>
          </p:cNvPr>
          <p:cNvSpPr txBox="1">
            <a:spLocks/>
          </p:cNvSpPr>
          <p:nvPr/>
        </p:nvSpPr>
        <p:spPr>
          <a:xfrm>
            <a:off x="4170221" y="5196765"/>
            <a:ext cx="7355698" cy="810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0" lang="en-US" sz="1500" b="1" u="none" strike="noStrike" kern="1200" cap="none" spc="0" normalizeH="0" baseline="0" noProof="0" dirty="0">
                <a:ln>
                  <a:noFill/>
                </a:ln>
                <a:solidFill>
                  <a:srgbClr val="171796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Miroslav Smetiško</a:t>
            </a:r>
            <a:r>
              <a:rPr kumimoji="0" lang="en-US" sz="1500" b="0" u="none" strike="noStrike" kern="1200" cap="none" spc="0" normalizeH="0" baseline="0" noProof="0" dirty="0">
                <a:ln>
                  <a:noFill/>
                </a:ln>
                <a:solidFill>
                  <a:srgbClr val="171796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hr-HR" sz="1500" b="0" u="none" strike="noStrike" kern="1200" cap="none" spc="0" normalizeH="0" baseline="0" noProof="0" dirty="0">
                <a:ln>
                  <a:noFill/>
                </a:ln>
                <a:solidFill>
                  <a:srgbClr val="171796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načelnik Sektora za nacionalne programe i projekte udruga</a:t>
            </a:r>
            <a:endParaRPr lang="hr-HR" sz="1500" dirty="0">
              <a:solidFill>
                <a:srgbClr val="17179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pl-PL" sz="1500" b="1" dirty="0">
                <a:solidFill>
                  <a:srgbClr val="17179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Gordana Dragičević</a:t>
            </a:r>
            <a:r>
              <a:rPr lang="pl-PL" sz="1500" dirty="0">
                <a:solidFill>
                  <a:srgbClr val="17179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pl-PL" sz="1500" b="1" dirty="0">
                <a:solidFill>
                  <a:srgbClr val="17179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l-PL" sz="1500" dirty="0">
                <a:solidFill>
                  <a:srgbClr val="17179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načelnica Sektora za pripremu EU poziva   </a:t>
            </a:r>
          </a:p>
        </p:txBody>
      </p:sp>
    </p:spTree>
    <p:extLst>
      <p:ext uri="{BB962C8B-B14F-4D97-AF65-F5344CB8AC3E}">
        <p14:creationId xmlns:p14="http://schemas.microsoft.com/office/powerpoint/2010/main" val="3372820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75" y="1439057"/>
            <a:ext cx="11001375" cy="5152244"/>
          </a:xfrm>
        </p:spPr>
        <p:txBody>
          <a:bodyPr>
            <a:norm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hr-HR" sz="30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4. Poziv za prijavu jednogodišnjih projekata udruga u području prevencije i smanjenja rizika kod korisničkih skupina koje eksperimentiraju sa sredstvima ovisnosti</a:t>
            </a:r>
          </a:p>
          <a:p>
            <a:pPr marL="0" indent="0" algn="ctr">
              <a:spcBef>
                <a:spcPct val="0"/>
              </a:spcBef>
              <a:buNone/>
            </a:pPr>
            <a:endParaRPr lang="hr-HR" sz="3500" b="1" dirty="0">
              <a:solidFill>
                <a:srgbClr val="13137A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0800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2000" dirty="0"/>
          </a:p>
          <a:p>
            <a:pPr marL="21600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2000" dirty="0"/>
              <a:t>U tijeku su konzultacije s nadležnim upravama unutar Ministarstva vezano uz novi Poziv čije je raspisivanje planirano u zadnjem kvartalu 2025. godine.</a:t>
            </a:r>
          </a:p>
          <a:p>
            <a:pPr marL="21600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2000" b="1" dirty="0"/>
          </a:p>
          <a:p>
            <a:pPr marL="21600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2000" dirty="0"/>
              <a:t>Ukupan planirani iznos sredstava koji će se dodijeliti putem natječaja: </a:t>
            </a:r>
            <a:r>
              <a:rPr lang="hr-HR" sz="2000" b="1" dirty="0"/>
              <a:t>300.000,00 €.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endParaRPr lang="hr-HR" sz="2000" dirty="0"/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endParaRPr lang="hr-HR" sz="200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2000" b="1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2000" b="1" dirty="0"/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956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081"/>
            <a:ext cx="10515600" cy="5453615"/>
          </a:xfrm>
        </p:spPr>
        <p:txBody>
          <a:bodyPr>
            <a:norm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hr-HR" sz="3000" b="1" kern="1200" dirty="0">
                <a:solidFill>
                  <a:srgbClr val="171796"/>
                </a:solidFill>
                <a:effectLst/>
                <a:ea typeface="+mn-ea"/>
                <a:cs typeface="+mn-cs"/>
              </a:rPr>
              <a:t>Nastavak financiranja </a:t>
            </a:r>
            <a:r>
              <a:rPr lang="hr-HR" sz="3000" b="1" dirty="0">
                <a:solidFill>
                  <a:srgbClr val="171796"/>
                </a:solidFill>
              </a:rPr>
              <a:t>dvogodišnjih i trogodišnjih programa</a:t>
            </a:r>
            <a:br>
              <a:rPr lang="hr-HR" sz="3600" b="1" dirty="0">
                <a:solidFill>
                  <a:srgbClr val="171796"/>
                </a:solidFill>
              </a:rPr>
            </a:br>
            <a:endParaRPr lang="hr-HR" sz="3500" b="1" dirty="0">
              <a:solidFill>
                <a:srgbClr val="13137A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hr-HR" sz="1800" b="1" dirty="0"/>
              <a:t>U svibnju 2025. godine </a:t>
            </a:r>
            <a:r>
              <a:rPr lang="hr-HR" sz="1800" dirty="0"/>
              <a:t>slijedi ugovaranje treće godine trogodišnjih programa po </a:t>
            </a:r>
            <a:r>
              <a:rPr lang="hr-HR" sz="1800" b="1" i="1" dirty="0"/>
              <a:t>Pozivu „Razvoj i širenje mreže socijalnih usluga za razdoblje 2023. do 2025.”</a:t>
            </a:r>
            <a:r>
              <a:rPr lang="hr-HR" sz="1800" dirty="0"/>
              <a:t> </a:t>
            </a:r>
          </a:p>
          <a:p>
            <a:pPr marL="537750" indent="-285750" algn="just"/>
            <a:r>
              <a:rPr lang="hr-HR" sz="1800" i="1" dirty="0"/>
              <a:t>za drugu godinu provedbe, </a:t>
            </a:r>
            <a:r>
              <a:rPr lang="hr-HR" sz="1800" i="1"/>
              <a:t>čije trajanje je </a:t>
            </a:r>
            <a:r>
              <a:rPr lang="hr-HR" sz="1800" i="1" dirty="0"/>
              <a:t>do 31. svibnja 2025. godine, Ministarstvo je osiguralo povećanje financijskih sredstava za 30% u odnosu na prvu godinu, </a:t>
            </a:r>
          </a:p>
          <a:p>
            <a:pPr marL="537750" indent="-285750">
              <a:spcBef>
                <a:spcPts val="0"/>
              </a:spcBef>
            </a:pPr>
            <a:r>
              <a:rPr lang="hr-HR" sz="1800" i="1" dirty="0"/>
              <a:t>za treću godinu provedbe koja će započeti s danom 1. lipnja 2025. godine, također će biti osiguran određeni postotak povećanja odobrenih financijskih sredstava.</a:t>
            </a:r>
            <a:br>
              <a:rPr lang="hr-HR" sz="1800" i="1" dirty="0"/>
            </a:br>
            <a:endParaRPr lang="hr-HR" sz="1800" i="1" dirty="0"/>
          </a:p>
          <a:p>
            <a:pPr>
              <a:buFont typeface="Wingdings" panose="05000000000000000000" pitchFamily="2" charset="2"/>
              <a:buChar char="Ø"/>
            </a:pPr>
            <a:r>
              <a:rPr lang="hr-HR" sz="1800" b="1" dirty="0"/>
              <a:t>U tijeku je provedba prve godine </a:t>
            </a:r>
            <a:r>
              <a:rPr lang="hr-HR" sz="1800" dirty="0"/>
              <a:t>dvogodišnjih programa usmjerenih unapređenju kvalitete života i zaštiti prava starijih osoba za 2025. i 2026. godinu. U prosincu ove godine slijedi ugovaranje druge godine s početkom provedbe od 1. siječnja 2026. godine.</a:t>
            </a:r>
            <a:br>
              <a:rPr lang="hr-HR" sz="1800" dirty="0"/>
            </a:br>
            <a:endParaRPr lang="hr-HR" sz="1800" dirty="0"/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hr-HR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U tijeku je ugovaranje prve godine </a:t>
            </a:r>
            <a:r>
              <a:rPr lang="hr-HR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trogodišnjih programa udruga koje pružaju usluge savjetovališta i skloništa za žene i djecu žrtve nasilja u obitelji u Republici Hrvatskoj za razdoblje od 2025. do 2027. godine </a:t>
            </a:r>
            <a:r>
              <a:rPr lang="hr-HR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(iznos financiranja koji je </a:t>
            </a:r>
            <a:r>
              <a:rPr lang="hr-HR" sz="1800" b="1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osiguran na godišnjoj razini iznosi 500.000,00 €).</a:t>
            </a:r>
            <a:endParaRPr lang="hr-HR" sz="1200" dirty="0"/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039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3896"/>
            <a:ext cx="10628376" cy="472306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70000"/>
              </a:lnSpc>
              <a:spcBef>
                <a:spcPct val="0"/>
              </a:spcBef>
              <a:buNone/>
            </a:pPr>
            <a:endParaRPr lang="hr-HR" sz="3200" b="1" dirty="0">
              <a:solidFill>
                <a:srgbClr val="13137A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lnSpc>
                <a:spcPct val="70000"/>
              </a:lnSpc>
              <a:spcBef>
                <a:spcPct val="0"/>
              </a:spcBef>
              <a:buNone/>
            </a:pPr>
            <a:r>
              <a:rPr lang="hr-HR" sz="30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Informacije o pozivima financiranim iz </a:t>
            </a:r>
          </a:p>
          <a:p>
            <a:pPr marL="0" indent="0" algn="ctr">
              <a:lnSpc>
                <a:spcPct val="70000"/>
              </a:lnSpc>
              <a:spcBef>
                <a:spcPct val="0"/>
              </a:spcBef>
              <a:buNone/>
            </a:pPr>
            <a:r>
              <a:rPr lang="hr-HR" sz="30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nacionalnih izvora sredstava </a:t>
            </a:r>
          </a:p>
          <a:p>
            <a:endParaRPr lang="hr-HR" sz="2000" dirty="0"/>
          </a:p>
          <a:p>
            <a:r>
              <a:rPr lang="hr-HR" sz="2200" dirty="0"/>
              <a:t>Mrežne stranice Ministarstva rada, mirovinskoga sustava, obitelji i socijalne politike/</a:t>
            </a:r>
            <a:r>
              <a:rPr lang="pl-PL" sz="2200" dirty="0"/>
              <a:t>Udruge u sustavu socijalne skrbi - </a:t>
            </a:r>
            <a:r>
              <a:rPr lang="hr-HR" sz="2200" dirty="0"/>
              <a:t>Natječaji, Pozivi i Odluke :</a:t>
            </a:r>
          </a:p>
          <a:p>
            <a:pPr marL="252000" indent="0">
              <a:buNone/>
            </a:pPr>
            <a:r>
              <a:rPr lang="hr-HR" sz="2000" dirty="0">
                <a:hlinkClick r:id="rId2"/>
              </a:rPr>
              <a:t>https://mrosp.gov.hr/pristup-informacijama-16/natjecaji-pozivi-i-zaposljavanje/udruge-u-sustavu-socijalne-skrbi-natjecaji-pozivi-i-obrasci/natjecaji-pozivi-i-odluke/12118</a:t>
            </a:r>
            <a:endParaRPr lang="hr-HR" sz="2000" dirty="0"/>
          </a:p>
          <a:p>
            <a:pPr marL="0" indent="0">
              <a:buNone/>
            </a:pPr>
            <a:endParaRPr lang="hr-HR" sz="2200" dirty="0"/>
          </a:p>
          <a:p>
            <a:r>
              <a:rPr lang="hr-HR" sz="2200" dirty="0"/>
              <a:t>Kontakt e-mail za sve upite: </a:t>
            </a:r>
            <a:r>
              <a:rPr lang="hr-HR" sz="2200" dirty="0">
                <a:hlinkClick r:id="rId3"/>
              </a:rPr>
              <a:t>udruge@mrosp.hr</a:t>
            </a:r>
            <a:r>
              <a:rPr lang="hr-HR" sz="2200" dirty="0"/>
              <a:t> </a:t>
            </a: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706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C473D13-2A52-72BB-D548-A75326AFF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BC18992-133A-4E54-8D1E-AC6E4DCD7021}"/>
              </a:ext>
            </a:extLst>
          </p:cNvPr>
          <p:cNvSpPr txBox="1">
            <a:spLocks/>
          </p:cNvSpPr>
          <p:nvPr/>
        </p:nvSpPr>
        <p:spPr>
          <a:xfrm>
            <a:off x="1032840" y="1818078"/>
            <a:ext cx="10126319" cy="1789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3200" b="1" dirty="0">
                <a:solidFill>
                  <a:srgbClr val="1717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Natječaji za dodjelu financijskih sredstava projektima i programima organizacija civilnoga društva u 2025. godini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254D017-FBF1-80FA-2485-71DC4E83D42E}"/>
              </a:ext>
            </a:extLst>
          </p:cNvPr>
          <p:cNvSpPr txBox="1">
            <a:spLocks/>
          </p:cNvSpPr>
          <p:nvPr/>
        </p:nvSpPr>
        <p:spPr>
          <a:xfrm>
            <a:off x="1524000" y="3898435"/>
            <a:ext cx="9144000" cy="6651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Skrb o osobama s invaliditetom i socijalna skrb</a:t>
            </a:r>
            <a:endParaRPr lang="hr-H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B42AED-E82E-1E99-8959-1FAB14A99495}"/>
              </a:ext>
            </a:extLst>
          </p:cNvPr>
          <p:cNvSpPr txBox="1"/>
          <p:nvPr/>
        </p:nvSpPr>
        <p:spPr>
          <a:xfrm>
            <a:off x="3939310" y="6391718"/>
            <a:ext cx="431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400" dirty="0">
                <a:solidFill>
                  <a:srgbClr val="13137A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Zagreb, 28. travnja 2025.</a:t>
            </a:r>
          </a:p>
        </p:txBody>
      </p:sp>
      <p:cxnSp>
        <p:nvCxnSpPr>
          <p:cNvPr id="6" name="Ravni poveznik 5">
            <a:extLst>
              <a:ext uri="{FF2B5EF4-FFF2-40B4-BE49-F238E27FC236}">
                <a16:creationId xmlns:a16="http://schemas.microsoft.com/office/drawing/2014/main" id="{A4062945-564F-121D-91B0-3F375F59A342}"/>
              </a:ext>
            </a:extLst>
          </p:cNvPr>
          <p:cNvCxnSpPr/>
          <p:nvPr/>
        </p:nvCxnSpPr>
        <p:spPr>
          <a:xfrm flipH="1">
            <a:off x="10932107" y="6622550"/>
            <a:ext cx="1187624" cy="0"/>
          </a:xfrm>
          <a:prstGeom prst="line">
            <a:avLst/>
          </a:prstGeom>
          <a:ln>
            <a:solidFill>
              <a:srgbClr val="1313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Ravni poveznik 7">
            <a:extLst>
              <a:ext uri="{FF2B5EF4-FFF2-40B4-BE49-F238E27FC236}">
                <a16:creationId xmlns:a16="http://schemas.microsoft.com/office/drawing/2014/main" id="{2A7F7156-E7CE-64EB-35D1-8413D4C33F8A}"/>
              </a:ext>
            </a:extLst>
          </p:cNvPr>
          <p:cNvCxnSpPr/>
          <p:nvPr/>
        </p:nvCxnSpPr>
        <p:spPr>
          <a:xfrm flipV="1">
            <a:off x="11763111" y="6093296"/>
            <a:ext cx="0" cy="764704"/>
          </a:xfrm>
          <a:prstGeom prst="line">
            <a:avLst/>
          </a:prstGeom>
          <a:ln>
            <a:solidFill>
              <a:srgbClr val="1313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kstniOkvir 12">
            <a:extLst>
              <a:ext uri="{FF2B5EF4-FFF2-40B4-BE49-F238E27FC236}">
                <a16:creationId xmlns:a16="http://schemas.microsoft.com/office/drawing/2014/main" id="{4E32AF3C-BED3-CAA8-5F70-518AC7A9359D}"/>
              </a:ext>
            </a:extLst>
          </p:cNvPr>
          <p:cNvSpPr txBox="1"/>
          <p:nvPr/>
        </p:nvSpPr>
        <p:spPr>
          <a:xfrm>
            <a:off x="10908938" y="6391718"/>
            <a:ext cx="14036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dirty="0">
                <a:ln w="0"/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mrosp.gov.hr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239777F-BB02-937C-7211-7B8F68AC027E}"/>
              </a:ext>
            </a:extLst>
          </p:cNvPr>
          <p:cNvSpPr txBox="1">
            <a:spLocks/>
          </p:cNvSpPr>
          <p:nvPr/>
        </p:nvSpPr>
        <p:spPr>
          <a:xfrm>
            <a:off x="866775" y="5145076"/>
            <a:ext cx="10420349" cy="66516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pl-PL" sz="3600" b="1" dirty="0">
                <a:solidFill>
                  <a:srgbClr val="17179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Gordana Dragičević, načelnica Sektora za pripremu EU poziva </a:t>
            </a:r>
          </a:p>
          <a:p>
            <a:pPr marL="0" indent="0" algn="r">
              <a:buNone/>
            </a:pPr>
            <a:r>
              <a:rPr lang="pl-PL" sz="3600" dirty="0">
                <a:highlight>
                  <a:srgbClr val="FFFF00"/>
                </a:highligh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hr-HR" sz="3600" dirty="0">
              <a:highlight>
                <a:srgbClr val="FFFF00"/>
              </a:highligh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0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3896"/>
            <a:ext cx="10515600" cy="4965954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da-DK" sz="112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Širenje mreže socijalnih usluga </a:t>
            </a:r>
            <a:r>
              <a:rPr lang="hr-HR" sz="112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u zajednici (ESF+ poziv)</a:t>
            </a:r>
            <a:endParaRPr lang="hr-HR" sz="11200" b="1" dirty="0"/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hr-HR" sz="3100" b="1" dirty="0">
              <a:solidFill>
                <a:srgbClr val="1313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hr-HR" sz="3100" b="1" dirty="0">
              <a:solidFill>
                <a:srgbClr val="1313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hr-HR" sz="65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OPĆI CILJ POZIVA: </a:t>
            </a:r>
            <a:r>
              <a:rPr lang="hr-HR" sz="6500" dirty="0">
                <a:solidFill>
                  <a:srgbClr val="0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hr-HR" sz="6500" b="0" i="0" u="none" strike="noStrike" dirty="0">
                <a:solidFill>
                  <a:srgbClr val="000000"/>
                </a:solidFill>
                <a:effectLst/>
              </a:rPr>
              <a:t>naprjeđenje socijalne uključenosti kroz širenje mreže socijalnih usluga u zajednici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hr-HR" sz="65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SPECIFIČNI CILJ POZIVA: </a:t>
            </a:r>
            <a:r>
              <a:rPr lang="hr-HR" sz="6500" dirty="0">
                <a:ea typeface="Tahoma" panose="020B0604030504040204" pitchFamily="34" charset="0"/>
                <a:cs typeface="Tahoma" panose="020B0604030504040204" pitchFamily="34" charset="0"/>
              </a:rPr>
              <a:t>Osiguravanje pružanja socijalnih usluga u zajednici radi povećanja uključenosti u društvo skupina u riziku od socijalne isključenosti </a:t>
            </a:r>
            <a:endParaRPr lang="hr-HR" sz="6500" i="0" u="none" strike="noStrike" dirty="0"/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hr-HR" sz="65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PRIHVATLJIVE AKTIVNOSTI: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r-HR" sz="6500" b="1" i="0" u="none" strike="noStrike" dirty="0">
                <a:solidFill>
                  <a:srgbClr val="000000"/>
                </a:solidFill>
                <a:effectLst/>
              </a:rPr>
              <a:t>Pružanje socijalnih usluga u zajednici za pripadnike ciljnih skupina</a:t>
            </a:r>
            <a:r>
              <a:rPr lang="hr-HR" sz="6500" dirty="0">
                <a:solidFill>
                  <a:srgbClr val="000000"/>
                </a:solidFill>
              </a:rPr>
              <a:t> (poput psihosocijalne podrške, savjetodavne podrške, aktivnosti usmjerenih na </a:t>
            </a:r>
            <a:r>
              <a:rPr lang="hr-HR" sz="6500" dirty="0" err="1">
                <a:solidFill>
                  <a:srgbClr val="000000"/>
                </a:solidFill>
              </a:rPr>
              <a:t>samozastupanje</a:t>
            </a:r>
            <a:r>
              <a:rPr lang="hr-HR" sz="6500" dirty="0">
                <a:solidFill>
                  <a:srgbClr val="000000"/>
                </a:solidFill>
              </a:rPr>
              <a:t>, pružanje usluga putem mobilnih timova, individualnog i grupnog rada i slično) </a:t>
            </a:r>
            <a:endParaRPr lang="hr-HR" sz="6500" b="0" i="0" u="none" strike="noStrike" dirty="0">
              <a:solidFill>
                <a:srgbClr val="000000"/>
              </a:solidFill>
              <a:effectLst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hr-HR" sz="6500" b="1" i="0" u="none" strike="noStrike" dirty="0">
                <a:solidFill>
                  <a:srgbClr val="000000"/>
                </a:solidFill>
                <a:effectLst/>
              </a:rPr>
              <a:t>Komunikacija i vidljivost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hr-HR" sz="6500" b="1" i="0" u="none" strike="noStrike" dirty="0">
                <a:solidFill>
                  <a:srgbClr val="000000"/>
                </a:solidFill>
                <a:effectLst/>
              </a:rPr>
              <a:t>Upravljanje projektom i administracija </a:t>
            </a: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811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11322-0FC1-C871-0945-AA1ECBA6F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4B64432-7F83-6C48-8656-BBA214ADE3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3896"/>
            <a:ext cx="10515600" cy="4723067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da-DK" sz="90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Širenje mreže socijalnih usluga </a:t>
            </a:r>
            <a:r>
              <a:rPr lang="hr-HR" sz="90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u zajednici (ESF+ poziv)</a:t>
            </a:r>
            <a:endParaRPr lang="da-DK" sz="9000" b="1" dirty="0">
              <a:solidFill>
                <a:srgbClr val="1313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hr-HR" sz="1400" b="1" dirty="0"/>
          </a:p>
          <a:p>
            <a:pPr marL="0" indent="0" algn="ctr">
              <a:spcBef>
                <a:spcPct val="0"/>
              </a:spcBef>
              <a:buNone/>
            </a:pPr>
            <a:endParaRPr lang="hr-HR" sz="1400" b="1" dirty="0"/>
          </a:p>
          <a:p>
            <a:pPr marL="0" indent="0" algn="ctr">
              <a:spcBef>
                <a:spcPct val="0"/>
              </a:spcBef>
              <a:buNone/>
            </a:pPr>
            <a:endParaRPr lang="hr-HR" sz="1400" b="1" dirty="0"/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hr-HR" sz="44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CILJNE SKUPINE: </a:t>
            </a:r>
            <a:r>
              <a:rPr lang="hr-HR" sz="4400" b="0" i="0" u="none" strike="noStrike" dirty="0">
                <a:solidFill>
                  <a:srgbClr val="000000"/>
                </a:solidFill>
                <a:effectLst/>
              </a:rPr>
              <a:t>osobe s invaliditetom (osobe od 18 ili više godina), starije osobe (osobe od 65 ili više godina), žrtve rodno utemeljenog nasilja/nasilja u obitelji, žrtve trgovanja ljudima, beskućnici</a:t>
            </a:r>
            <a:r>
              <a:rPr lang="hr-HR" sz="4400" dirty="0">
                <a:solidFill>
                  <a:srgbClr val="000000"/>
                </a:solidFill>
              </a:rPr>
              <a:t>, </a:t>
            </a:r>
            <a:r>
              <a:rPr lang="hr-HR" sz="4400" b="0" i="0" u="none" strike="noStrike" dirty="0">
                <a:solidFill>
                  <a:srgbClr val="000000"/>
                </a:solidFill>
                <a:effectLst/>
              </a:rPr>
              <a:t>azilanti, stranci pod supsidijarnom zaštitom, stranici pod privremenom zaštitom, članovi obitelji/udomiteljskih obitelji ranjivih skupina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hr-HR" sz="4400" b="0" i="0" u="none" strike="noStrike" dirty="0">
              <a:solidFill>
                <a:srgbClr val="000000"/>
              </a:solidFill>
              <a:effectLst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hr-HR" sz="44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PRIJAVITELJI/PARTNERI: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r-HR" sz="4400" dirty="0">
                <a:solidFill>
                  <a:srgbClr val="000000"/>
                </a:solidFill>
              </a:rPr>
              <a:t>pružatelji socijalnih usluga (uključujući neprofitne organizacije koje imaju predviđeno djelovanje vezano uz obavljanje socijalne djelatnosti) </a:t>
            </a:r>
          </a:p>
          <a:p>
            <a:pPr marL="0" indent="0">
              <a:spcBef>
                <a:spcPts val="600"/>
              </a:spcBef>
              <a:buNone/>
            </a:pPr>
            <a:endParaRPr lang="hr-HR" sz="4400" b="1" dirty="0">
              <a:solidFill>
                <a:srgbClr val="1313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hr-HR" sz="44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FINANCIJSKA ALOKACIJA POZIVA: </a:t>
            </a:r>
            <a:r>
              <a:rPr lang="hr-HR" sz="4400" dirty="0">
                <a:solidFill>
                  <a:srgbClr val="0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  <a:r>
              <a:rPr lang="hr-HR" sz="4400" b="0" i="0" u="none" strike="noStrike" dirty="0">
                <a:solidFill>
                  <a:srgbClr val="000000"/>
                </a:solidFill>
                <a:effectLst/>
              </a:rPr>
              <a:t>.000.000,00 €</a:t>
            </a:r>
            <a:r>
              <a:rPr lang="hr-HR" sz="4400" dirty="0"/>
              <a:t> </a:t>
            </a:r>
          </a:p>
          <a:p>
            <a:pPr marL="0" indent="0">
              <a:spcBef>
                <a:spcPts val="600"/>
              </a:spcBef>
              <a:buNone/>
            </a:pPr>
            <a:endParaRPr lang="hr-HR" sz="4400" dirty="0"/>
          </a:p>
          <a:p>
            <a:pPr marL="0" indent="0">
              <a:spcBef>
                <a:spcPts val="600"/>
              </a:spcBef>
              <a:buNone/>
            </a:pPr>
            <a:r>
              <a:rPr lang="hr-HR" sz="44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NAJNIŽI I NAJVIŠI IZNOSI BESPOVRATNIH SREDSTAVA: </a:t>
            </a:r>
            <a:r>
              <a:rPr lang="hr-HR" sz="4400" dirty="0"/>
              <a:t>70.000,00 </a:t>
            </a:r>
            <a:r>
              <a:rPr lang="hr-HR" sz="4400" b="0" i="0" u="none" strike="noStrike" dirty="0">
                <a:solidFill>
                  <a:srgbClr val="000000"/>
                </a:solidFill>
                <a:effectLst/>
              </a:rPr>
              <a:t>€</a:t>
            </a:r>
            <a:r>
              <a:rPr lang="hr-HR" sz="4400" dirty="0"/>
              <a:t> – 250.000,00 </a:t>
            </a:r>
            <a:r>
              <a:rPr lang="hr-HR" sz="4400" b="0" i="0" u="none" strike="noStrike" dirty="0">
                <a:solidFill>
                  <a:srgbClr val="000000"/>
                </a:solidFill>
                <a:effectLst/>
              </a:rPr>
              <a:t>€</a:t>
            </a:r>
            <a:r>
              <a:rPr lang="hr-HR" sz="4400" dirty="0"/>
              <a:t> </a:t>
            </a:r>
          </a:p>
          <a:p>
            <a:pPr marL="0" indent="0">
              <a:spcBef>
                <a:spcPts val="600"/>
              </a:spcBef>
              <a:buNone/>
            </a:pPr>
            <a:endParaRPr lang="hr-HR" sz="4400" dirty="0"/>
          </a:p>
          <a:p>
            <a:pPr marL="0" indent="0">
              <a:spcBef>
                <a:spcPts val="600"/>
              </a:spcBef>
              <a:buNone/>
            </a:pPr>
            <a:r>
              <a:rPr lang="hr-HR" sz="44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PLANIRANA OBJAVA POZIVA: </a:t>
            </a:r>
            <a:r>
              <a:rPr lang="hr-HR" sz="4400" dirty="0">
                <a:ea typeface="Tahoma" panose="020B0604030504040204" pitchFamily="34" charset="0"/>
                <a:cs typeface="Tahoma" panose="020B0604030504040204" pitchFamily="34" charset="0"/>
              </a:rPr>
              <a:t>svibanj 2025. </a:t>
            </a:r>
            <a:endParaRPr lang="hr-HR" sz="4400" b="1" dirty="0"/>
          </a:p>
          <a:p>
            <a:pPr marL="0" indent="0" algn="just">
              <a:lnSpc>
                <a:spcPct val="120000"/>
              </a:lnSpc>
              <a:buNone/>
            </a:pPr>
            <a:endParaRPr lang="hr-HR" sz="3600" b="0" i="0" u="none" strike="noStrike" dirty="0">
              <a:solidFill>
                <a:srgbClr val="000000"/>
              </a:solidFill>
              <a:effectLst/>
            </a:endParaRP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709C3094-8ABC-981A-C51C-22FCC4E82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53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FD6AF-1965-C845-EB7D-F25AF16A0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1C236DA-60BA-7E84-0316-2D18865161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3976"/>
            <a:ext cx="10515600" cy="4852988"/>
          </a:xfrm>
        </p:spPr>
        <p:txBody>
          <a:bodyPr>
            <a:norm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da-DK" sz="36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Širenje mreže socijalnih usluga za djecu</a:t>
            </a:r>
            <a:r>
              <a:rPr lang="hr-HR" sz="36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(ESF+ poziv)</a:t>
            </a:r>
            <a:endParaRPr lang="hr-HR" sz="3600" b="1" dirty="0"/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hr-HR" sz="900" b="1" dirty="0">
              <a:solidFill>
                <a:srgbClr val="1313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hr-HR" sz="21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CILJ POZIVA: </a:t>
            </a:r>
            <a:r>
              <a:rPr lang="hr-HR" sz="2100" b="0" i="0" u="none" strike="noStrike" dirty="0">
                <a:solidFill>
                  <a:srgbClr val="000000"/>
                </a:solidFill>
                <a:effectLst/>
              </a:rPr>
              <a:t>Unaprjeđenje socijalne uključenosti kroz pružanje podrške razvoju učinkovitih i </a:t>
            </a:r>
            <a:r>
              <a:rPr lang="hr-HR" sz="2100" b="0" i="0" u="none" strike="noStrike" dirty="0" err="1">
                <a:solidFill>
                  <a:srgbClr val="000000"/>
                </a:solidFill>
                <a:effectLst/>
              </a:rPr>
              <a:t>uključivih</a:t>
            </a:r>
            <a:r>
              <a:rPr lang="hr-HR" sz="2100" b="0" i="0" u="none" strike="noStrike" dirty="0">
                <a:solidFill>
                  <a:srgbClr val="000000"/>
                </a:solidFill>
                <a:effectLst/>
              </a:rPr>
              <a:t> socijalnih usluga.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hr-HR" sz="2100" b="1" dirty="0">
              <a:solidFill>
                <a:srgbClr val="1313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hr-HR" sz="21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PRIHVATLJIVE AKTIVNOSTI: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r-HR" sz="2100" b="1" dirty="0">
                <a:ea typeface="Tahoma" panose="020B0604030504040204" pitchFamily="34" charset="0"/>
                <a:cs typeface="Tahoma" panose="020B0604030504040204" pitchFamily="34" charset="0"/>
              </a:rPr>
              <a:t>Pružanje socijalnih usluga u zajednici za djecu, </a:t>
            </a:r>
            <a:r>
              <a:rPr lang="hr-HR" sz="2100" dirty="0">
                <a:ea typeface="Tahoma" panose="020B0604030504040204" pitchFamily="34" charset="0"/>
                <a:cs typeface="Tahoma" panose="020B0604030504040204" pitchFamily="34" charset="0"/>
              </a:rPr>
              <a:t>koje će doprinijeti osiguravanju dostupnosti usluga u zajednici i prevenciji institucionalizacije (aktivnosti su u postupku definiranja)</a:t>
            </a:r>
            <a:endParaRPr lang="hr-HR" sz="2100" b="0" i="0" u="none" strike="noStrike" dirty="0">
              <a:effectLst/>
            </a:endParaRP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81C413EB-C18C-B929-95CD-CDB179FDC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898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0150"/>
            <a:ext cx="10515600" cy="497681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da-DK" sz="39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Širenje mreže socijalnih usluga za djecu</a:t>
            </a:r>
            <a:r>
              <a:rPr lang="hr-HR" sz="39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(ESF+ poziv) </a:t>
            </a:r>
            <a:endParaRPr lang="hr-HR" sz="3900" b="1" dirty="0"/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hr-HR" sz="1100" b="1" dirty="0">
              <a:solidFill>
                <a:srgbClr val="1313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hr-HR" sz="23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CILJNE SKUPINE: </a:t>
            </a:r>
            <a:r>
              <a:rPr lang="hr-HR" sz="2300" b="0" i="0" u="none" strike="noStrike" dirty="0">
                <a:solidFill>
                  <a:srgbClr val="000000"/>
                </a:solidFill>
                <a:effectLst/>
              </a:rPr>
              <a:t>djeca romske nacionalne manjine; djeca korisnici zajamčene minimalne naknade; djeca u manje razvijenim, posebno ruralnim područjima; djeca s teškoćama u razvoju; djeca migranti (djeca bez pratnje, tražitelji, azilanti, stranci pod supsidijarnom i privremenom zaštitom mlađi od 18 godina); djeca u alternativnoj skrbi; djeca iz Ukrajine i sva ostala raseljena djeca; djeca čiji su roditelji u zatvoru</a:t>
            </a:r>
            <a:endParaRPr lang="hr-HR" sz="2300" b="0" i="0" u="none" strike="noStrike" dirty="0">
              <a:solidFill>
                <a:srgbClr val="FF0000"/>
              </a:solidFill>
              <a:effectLst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hr-HR" sz="1100" b="0" i="0" u="none" strike="noStrike" dirty="0">
              <a:solidFill>
                <a:srgbClr val="000000"/>
              </a:solidFill>
              <a:effectLst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hr-HR" sz="23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PRIJAVITELJI I PARTNERI: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r-HR" sz="2300" dirty="0">
                <a:solidFill>
                  <a:srgbClr val="000000"/>
                </a:solidFill>
              </a:rPr>
              <a:t>pružatelji socijalnih usluga (uključujući neprofitne organizacije koje imaju predviđeno djelovanje vezano uz obavljanje socijalne djelatnosti) </a:t>
            </a:r>
          </a:p>
          <a:p>
            <a:pPr>
              <a:spcBef>
                <a:spcPts val="600"/>
              </a:spcBef>
            </a:pPr>
            <a:endParaRPr lang="hr-HR" sz="1100" b="0" i="0" u="none" strike="noStrike" dirty="0">
              <a:solidFill>
                <a:srgbClr val="000000"/>
              </a:solidFill>
              <a:effectLst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hr-HR" sz="23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FINANCIJSKA ALOKACIJA POZIVA: </a:t>
            </a:r>
            <a:r>
              <a:rPr lang="hr-HR" sz="2300" b="0" i="0" u="none" strike="noStrike" dirty="0">
                <a:solidFill>
                  <a:srgbClr val="000000"/>
                </a:solidFill>
                <a:effectLst/>
              </a:rPr>
              <a:t>19.000.000,00 €</a:t>
            </a:r>
            <a:r>
              <a:rPr lang="hr-HR" sz="2300" dirty="0"/>
              <a:t>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a-DK" sz="2300" b="1" dirty="0"/>
              <a:t> </a:t>
            </a:r>
            <a:endParaRPr lang="hr-HR" sz="2300" dirty="0"/>
          </a:p>
          <a:p>
            <a:pPr marL="0" indent="0">
              <a:spcBef>
                <a:spcPts val="600"/>
              </a:spcBef>
              <a:buNone/>
            </a:pPr>
            <a:r>
              <a:rPr lang="hr-HR" sz="23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PLANIRANA OBJAVA POZIVA: </a:t>
            </a:r>
            <a:r>
              <a:rPr lang="hr-HR" sz="2300" dirty="0">
                <a:solidFill>
                  <a:srgbClr val="0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svibanj 2025. </a:t>
            </a:r>
            <a:endParaRPr lang="hr-HR" sz="2300" b="1" dirty="0"/>
          </a:p>
          <a:p>
            <a:pPr marL="0" indent="0" algn="just">
              <a:lnSpc>
                <a:spcPct val="120000"/>
              </a:lnSpc>
              <a:buNone/>
            </a:pPr>
            <a:endParaRPr lang="hr-HR" sz="3600" b="0" i="0" u="none" strike="noStrike" dirty="0">
              <a:solidFill>
                <a:srgbClr val="000000"/>
              </a:solidFill>
              <a:effectLst/>
            </a:endParaRP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971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3896"/>
            <a:ext cx="10515600" cy="472306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70000"/>
              </a:lnSpc>
              <a:spcBef>
                <a:spcPct val="0"/>
              </a:spcBef>
              <a:buNone/>
            </a:pPr>
            <a:r>
              <a:rPr lang="hr-HR" sz="36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Informacije o ESF+ pozivima </a:t>
            </a:r>
          </a:p>
          <a:p>
            <a:pPr marL="0" indent="0">
              <a:buNone/>
            </a:pPr>
            <a:endParaRPr lang="hr-HR" sz="2200" dirty="0"/>
          </a:p>
          <a:p>
            <a:pPr marL="0" indent="0">
              <a:lnSpc>
                <a:spcPct val="70000"/>
              </a:lnSpc>
              <a:spcBef>
                <a:spcPts val="600"/>
              </a:spcBef>
              <a:buNone/>
            </a:pPr>
            <a:r>
              <a:rPr lang="hr-HR" sz="20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MREŽNE STRANICE:</a:t>
            </a:r>
          </a:p>
          <a:p>
            <a:r>
              <a:rPr lang="hr-HR" sz="2000" dirty="0"/>
              <a:t>Ministarstva rada, mirovinskoga sustava, obitelji i socijalne politike  </a:t>
            </a:r>
          </a:p>
          <a:p>
            <a:pPr marL="457200" lvl="1" indent="0">
              <a:buNone/>
            </a:pPr>
            <a:r>
              <a:rPr lang="hr-HR" sz="2000" dirty="0">
                <a:hlinkClick r:id="rId2"/>
              </a:rPr>
              <a:t>https://mrosp.gov.hr</a:t>
            </a:r>
            <a:endParaRPr lang="hr-HR" sz="2000" dirty="0"/>
          </a:p>
          <a:p>
            <a:r>
              <a:rPr lang="hr-HR" sz="2000" dirty="0"/>
              <a:t>Europskog socijalnog fonda plus </a:t>
            </a:r>
          </a:p>
          <a:p>
            <a:pPr marL="457200" lvl="1" indent="0">
              <a:buNone/>
            </a:pPr>
            <a:r>
              <a:rPr lang="hr-HR" sz="2000" dirty="0">
                <a:hlinkClick r:id="rId3"/>
              </a:rPr>
              <a:t>https://esf.hr/esfplus/</a:t>
            </a:r>
            <a:endParaRPr lang="hr-HR" sz="2000" dirty="0"/>
          </a:p>
          <a:p>
            <a:r>
              <a:rPr lang="hr-HR" sz="2000" dirty="0"/>
              <a:t>Indikativni Godišnji plan objave poziva na dostavu projektnih prijedloga sufinanciranih iz ESF+ </a:t>
            </a:r>
          </a:p>
          <a:p>
            <a:pPr marL="457200" lvl="1" indent="0">
              <a:buNone/>
            </a:pPr>
            <a:r>
              <a:rPr lang="hr-HR" sz="2000" u="sng" dirty="0">
                <a:solidFill>
                  <a:srgbClr val="0563C1"/>
                </a:solidFill>
                <a:effectLst/>
                <a:ea typeface="Aptos" panose="020B0004020202020204" pitchFamily="34" charset="0"/>
                <a:hlinkClick r:id="rId4"/>
              </a:rPr>
              <a:t>https://esf.hr/esfplus/indikativni-godisnji-plan-objave-poziva/</a:t>
            </a:r>
            <a:endParaRPr lang="hr-HR" sz="2000" dirty="0"/>
          </a:p>
          <a:p>
            <a:r>
              <a:rPr lang="hr-HR" sz="2000" dirty="0"/>
              <a:t>EU fondovi Hrvatska - </a:t>
            </a:r>
            <a:r>
              <a:rPr lang="pt-BR" sz="2000" dirty="0"/>
              <a:t>Središnji internetski portal za informacije o EU fondovima i EU programima</a:t>
            </a:r>
            <a:endParaRPr lang="hr-HR" sz="2000" dirty="0"/>
          </a:p>
          <a:p>
            <a:pPr marL="457200" lvl="1" indent="0">
              <a:buNone/>
            </a:pPr>
            <a:r>
              <a:rPr lang="pt-BR" sz="2000" dirty="0"/>
              <a:t> </a:t>
            </a:r>
            <a:r>
              <a:rPr lang="hr-HR" sz="2000" u="sng" dirty="0">
                <a:solidFill>
                  <a:srgbClr val="0563C1"/>
                </a:solidFill>
                <a:effectLst/>
                <a:ea typeface="Aptos" panose="020B0004020202020204" pitchFamily="34" charset="0"/>
                <a:hlinkClick r:id="rId5"/>
              </a:rPr>
              <a:t>https://eufondovi.gov.hr/</a:t>
            </a:r>
            <a:endParaRPr lang="hr-HR" sz="2000" dirty="0"/>
          </a:p>
          <a:p>
            <a:endParaRPr lang="hr-HR" sz="2200" dirty="0"/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7875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C473D13-2A52-72BB-D548-A75326AFF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BC18992-133A-4E54-8D1E-AC6E4DCD7021}"/>
              </a:ext>
            </a:extLst>
          </p:cNvPr>
          <p:cNvSpPr txBox="1">
            <a:spLocks/>
          </p:cNvSpPr>
          <p:nvPr/>
        </p:nvSpPr>
        <p:spPr>
          <a:xfrm>
            <a:off x="1524000" y="2703873"/>
            <a:ext cx="9144000" cy="1450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7200" b="1" dirty="0">
                <a:solidFill>
                  <a:srgbClr val="1313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HVALA NA POZORNOSTI 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B42AED-E82E-1E99-8959-1FAB14A99495}"/>
              </a:ext>
            </a:extLst>
          </p:cNvPr>
          <p:cNvSpPr txBox="1"/>
          <p:nvPr/>
        </p:nvSpPr>
        <p:spPr>
          <a:xfrm>
            <a:off x="3939310" y="6391718"/>
            <a:ext cx="431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400" dirty="0">
                <a:solidFill>
                  <a:srgbClr val="13137A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Zagreb, 28. travnja 2025.</a:t>
            </a:r>
          </a:p>
        </p:txBody>
      </p:sp>
      <p:cxnSp>
        <p:nvCxnSpPr>
          <p:cNvPr id="6" name="Ravni poveznik 5">
            <a:extLst>
              <a:ext uri="{FF2B5EF4-FFF2-40B4-BE49-F238E27FC236}">
                <a16:creationId xmlns:a16="http://schemas.microsoft.com/office/drawing/2014/main" id="{A4062945-564F-121D-91B0-3F375F59A342}"/>
              </a:ext>
            </a:extLst>
          </p:cNvPr>
          <p:cNvCxnSpPr/>
          <p:nvPr/>
        </p:nvCxnSpPr>
        <p:spPr>
          <a:xfrm flipH="1">
            <a:off x="10932107" y="6622550"/>
            <a:ext cx="1187624" cy="0"/>
          </a:xfrm>
          <a:prstGeom prst="line">
            <a:avLst/>
          </a:prstGeom>
          <a:ln>
            <a:solidFill>
              <a:srgbClr val="1313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Ravni poveznik 7">
            <a:extLst>
              <a:ext uri="{FF2B5EF4-FFF2-40B4-BE49-F238E27FC236}">
                <a16:creationId xmlns:a16="http://schemas.microsoft.com/office/drawing/2014/main" id="{2A7F7156-E7CE-64EB-35D1-8413D4C33F8A}"/>
              </a:ext>
            </a:extLst>
          </p:cNvPr>
          <p:cNvCxnSpPr/>
          <p:nvPr/>
        </p:nvCxnSpPr>
        <p:spPr>
          <a:xfrm flipV="1">
            <a:off x="11763111" y="6093296"/>
            <a:ext cx="0" cy="764704"/>
          </a:xfrm>
          <a:prstGeom prst="line">
            <a:avLst/>
          </a:prstGeom>
          <a:ln>
            <a:solidFill>
              <a:srgbClr val="1313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kstniOkvir 12">
            <a:extLst>
              <a:ext uri="{FF2B5EF4-FFF2-40B4-BE49-F238E27FC236}">
                <a16:creationId xmlns:a16="http://schemas.microsoft.com/office/drawing/2014/main" id="{4E32AF3C-BED3-CAA8-5F70-518AC7A9359D}"/>
              </a:ext>
            </a:extLst>
          </p:cNvPr>
          <p:cNvSpPr txBox="1"/>
          <p:nvPr/>
        </p:nvSpPr>
        <p:spPr>
          <a:xfrm>
            <a:off x="10908938" y="6391718"/>
            <a:ext cx="14036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dirty="0">
                <a:ln w="0"/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mrosp.gov.hr</a:t>
            </a:r>
          </a:p>
        </p:txBody>
      </p:sp>
    </p:spTree>
    <p:extLst>
      <p:ext uri="{BB962C8B-B14F-4D97-AF65-F5344CB8AC3E}">
        <p14:creationId xmlns:p14="http://schemas.microsoft.com/office/powerpoint/2010/main" val="2580468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9154"/>
            <a:ext cx="10515600" cy="4887809"/>
          </a:xfrm>
        </p:spPr>
        <p:txBody>
          <a:bodyPr/>
          <a:lstStyle/>
          <a:p>
            <a:pPr marL="0" indent="0" algn="ctr">
              <a:buNone/>
            </a:pPr>
            <a:r>
              <a:rPr lang="hr-HR" b="1" dirty="0">
                <a:solidFill>
                  <a:srgbClr val="171796"/>
                </a:solidFill>
              </a:rPr>
              <a:t>SADRŽAJ</a:t>
            </a:r>
          </a:p>
          <a:p>
            <a:pPr marL="0" indent="0" algn="ctr">
              <a:buNone/>
            </a:pPr>
            <a:endParaRPr lang="hr-HR" b="1" dirty="0">
              <a:solidFill>
                <a:srgbClr val="171796"/>
              </a:solidFill>
            </a:endParaRPr>
          </a:p>
          <a:p>
            <a:pPr marL="514350" indent="-514350" algn="just">
              <a:buAutoNum type="arabicPeriod"/>
            </a:pPr>
            <a:r>
              <a:rPr lang="hr-HR" b="1" dirty="0">
                <a:solidFill>
                  <a:srgbClr val="171796"/>
                </a:solidFill>
              </a:rPr>
              <a:t>Predstavljanje natječaja financiranih iz nacionalnih izvora sredstava</a:t>
            </a:r>
          </a:p>
          <a:p>
            <a:pPr marL="720000" lvl="1" algn="just">
              <a:buFont typeface="Wingdings" panose="05000000000000000000" pitchFamily="2" charset="2"/>
              <a:buChar char="Ø"/>
            </a:pPr>
            <a:r>
              <a:rPr lang="hr-HR" sz="2200" dirty="0">
                <a:solidFill>
                  <a:srgbClr val="171796"/>
                </a:solidFill>
              </a:rPr>
              <a:t> Plan za raspisivanje natječaja u 2025. godini</a:t>
            </a:r>
          </a:p>
          <a:p>
            <a:pPr marL="720000" lvl="1" algn="just">
              <a:buFont typeface="Wingdings" panose="05000000000000000000" pitchFamily="2" charset="2"/>
              <a:buChar char="Ø"/>
            </a:pPr>
            <a:r>
              <a:rPr lang="hr-HR" sz="2200" dirty="0">
                <a:solidFill>
                  <a:srgbClr val="171796"/>
                </a:solidFill>
              </a:rPr>
              <a:t> Nastavak financiranja dvogodišnjih i trogodišnjih programa </a:t>
            </a:r>
          </a:p>
          <a:p>
            <a:pPr marL="361950" indent="0" algn="just">
              <a:buNone/>
            </a:pPr>
            <a:endParaRPr lang="hr-HR" sz="2400" dirty="0">
              <a:solidFill>
                <a:srgbClr val="171796"/>
              </a:solidFill>
            </a:endParaRPr>
          </a:p>
          <a:p>
            <a:pPr marL="514350" indent="-514350" algn="just">
              <a:buAutoNum type="arabicPeriod" startAt="2"/>
            </a:pPr>
            <a:r>
              <a:rPr lang="hr-HR" b="1" dirty="0">
                <a:solidFill>
                  <a:srgbClr val="171796"/>
                </a:solidFill>
              </a:rPr>
              <a:t>Predstavljanje natječaja sufinanciranih iz Europskog socijalnog fonda Plus (ESF+) </a:t>
            </a: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61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9154"/>
            <a:ext cx="10515600" cy="4887809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hr-HR" dirty="0">
              <a:solidFill>
                <a:srgbClr val="171796"/>
              </a:solidFill>
            </a:endParaRPr>
          </a:p>
          <a:p>
            <a:pPr marL="0" indent="0" algn="ctr">
              <a:buNone/>
            </a:pPr>
            <a:endParaRPr lang="hr-HR" dirty="0">
              <a:solidFill>
                <a:srgbClr val="171796"/>
              </a:solidFill>
            </a:endParaRPr>
          </a:p>
          <a:p>
            <a:pPr marL="0" indent="0" algn="ctr">
              <a:buNone/>
            </a:pPr>
            <a:endParaRPr lang="hr-HR" dirty="0">
              <a:solidFill>
                <a:srgbClr val="171796"/>
              </a:solidFill>
            </a:endParaRPr>
          </a:p>
          <a:p>
            <a:pPr marL="0" indent="0" algn="ctr">
              <a:buNone/>
            </a:pPr>
            <a:endParaRPr lang="hr-HR" dirty="0">
              <a:solidFill>
                <a:srgbClr val="171796"/>
              </a:solidFill>
            </a:endParaRPr>
          </a:p>
          <a:p>
            <a:pPr marL="0" indent="0" algn="ctr">
              <a:buNone/>
            </a:pPr>
            <a:r>
              <a:rPr lang="hr-HR" sz="6300" b="1" dirty="0">
                <a:solidFill>
                  <a:srgbClr val="17179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Predstavljanje natječaja financiranih </a:t>
            </a:r>
          </a:p>
          <a:p>
            <a:pPr marL="0" indent="0" algn="ctr">
              <a:buNone/>
            </a:pPr>
            <a:r>
              <a:rPr lang="hr-HR" sz="6300" b="1" dirty="0">
                <a:solidFill>
                  <a:srgbClr val="17179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iz nacionalnih izvora sredstava </a:t>
            </a:r>
          </a:p>
          <a:p>
            <a:pPr marL="0" indent="0" algn="ctr">
              <a:buNone/>
            </a:pPr>
            <a:endParaRPr lang="hr-HR" dirty="0">
              <a:solidFill>
                <a:srgbClr val="17179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endParaRPr lang="hr-HR" dirty="0">
              <a:solidFill>
                <a:srgbClr val="17179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endParaRPr lang="hr-HR" dirty="0">
              <a:solidFill>
                <a:srgbClr val="17179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endParaRPr lang="hr-HR" dirty="0">
              <a:solidFill>
                <a:srgbClr val="17179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r">
              <a:buNone/>
            </a:pPr>
            <a:r>
              <a:rPr lang="pl-PL" sz="1900" b="1" dirty="0">
                <a:solidFill>
                  <a:srgbClr val="17179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Miroslav Smetiško</a:t>
            </a:r>
            <a:r>
              <a:rPr lang="pl-PL" sz="1900" dirty="0">
                <a:solidFill>
                  <a:srgbClr val="17179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načelnik Sektora za nacionalne programe i projekte udruga</a:t>
            </a:r>
          </a:p>
          <a:p>
            <a:pPr marL="0" indent="0" algn="ctr">
              <a:buNone/>
            </a:pPr>
            <a:endParaRPr lang="hr-HR" dirty="0">
              <a:solidFill>
                <a:srgbClr val="171796"/>
              </a:solidFill>
            </a:endParaRP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001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5134"/>
            <a:ext cx="10515600" cy="537091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hr-HR" sz="46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Uvod </a:t>
            </a:r>
          </a:p>
          <a:p>
            <a:pPr marL="0" indent="0" algn="ctr">
              <a:spcBef>
                <a:spcPct val="0"/>
              </a:spcBef>
              <a:buNone/>
            </a:pPr>
            <a:endParaRPr lang="hr-HR" sz="2600" b="1" dirty="0"/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hr-HR" sz="2600" dirty="0"/>
              <a:t>Ministarstvo rada, mirovinskoga sustava, obitelji i socijalne politike surađuje s organizacijama civilnoga društva koje </a:t>
            </a:r>
            <a:r>
              <a:rPr lang="hr-HR" sz="2600" b="1" dirty="0"/>
              <a:t>djeluju u području: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</a:pPr>
            <a:r>
              <a:rPr lang="hr-HR" sz="2200" dirty="0"/>
              <a:t>zaštite prava i dobrobiti djece te podrške obitelji,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</a:pPr>
            <a:r>
              <a:rPr lang="hr-HR" sz="2200" dirty="0"/>
              <a:t>podrške posvojiteljima i razvoju </a:t>
            </a:r>
            <a:r>
              <a:rPr lang="hr-HR" sz="2200" dirty="0" err="1"/>
              <a:t>udomiteljstva</a:t>
            </a:r>
            <a:r>
              <a:rPr lang="hr-HR" sz="2200" dirty="0"/>
              <a:t>,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</a:pPr>
            <a:r>
              <a:rPr lang="hr-HR" sz="2200" dirty="0"/>
              <a:t>podrške djeci s teškoćama u razvoju i osobama s invaliditetom,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</a:pPr>
            <a:r>
              <a:rPr lang="hr-HR" sz="2200" dirty="0"/>
              <a:t>volonterstva,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</a:pPr>
            <a:r>
              <a:rPr lang="hr-HR" sz="2200" dirty="0"/>
              <a:t>podrške starijim osobama,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</a:pPr>
            <a:r>
              <a:rPr lang="hr-HR" sz="2200" dirty="0"/>
              <a:t>žrtvama nasilja u obitelji,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</a:pPr>
            <a:r>
              <a:rPr lang="hr-HR" sz="2200" dirty="0"/>
              <a:t>podrške osobama ovisnim o alkoholu, drogama, kockanju i drugim oblicima ovisnosti, 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</a:pPr>
            <a:r>
              <a:rPr lang="hr-HR" sz="2200" dirty="0"/>
              <a:t>podrške beskućnicima te,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</a:pPr>
            <a:r>
              <a:rPr lang="hr-HR" sz="2200" dirty="0"/>
              <a:t>ostalih ranjivih skupina u riziku od socijalne isključenosti (socijalno osjetljivih skupina).</a:t>
            </a:r>
            <a:endParaRPr lang="hr-HR" sz="1000" dirty="0"/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07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24" y="1370975"/>
            <a:ext cx="10812119" cy="4603868"/>
          </a:xfrm>
        </p:spPr>
        <p:txBody>
          <a:bodyPr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hr-HR" sz="2200" dirty="0"/>
          </a:p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hr-HR" sz="2200" b="1" dirty="0"/>
              <a:t>Nevladine udruge </a:t>
            </a:r>
            <a:r>
              <a:rPr lang="hr-HR" sz="2200" dirty="0"/>
              <a:t>su odraz različitosti potreba demokratskog organiziranja civilnoga društva te primjer kako različiti problemi </a:t>
            </a:r>
            <a:r>
              <a:rPr lang="hr-HR" sz="2200" b="1" dirty="0"/>
              <a:t>utječu na </a:t>
            </a:r>
            <a:r>
              <a:rPr lang="hr-HR" sz="2200" dirty="0"/>
              <a:t>stvaranje novih oblika skrbi za zadovoljavanje potreba određenih skupina stanovništva.</a:t>
            </a:r>
          </a:p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lang="hr-HR" sz="2200" dirty="0"/>
          </a:p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hr-HR" sz="2200" b="1" dirty="0"/>
              <a:t>Sredstva za financiranje </a:t>
            </a:r>
            <a:r>
              <a:rPr lang="hr-HR" sz="2200" dirty="0"/>
              <a:t>programa i projekata udruga koje skrbe o ranije navedenim socijalno osjetljivim skupinama stanovništva osiguravaju se u </a:t>
            </a:r>
            <a:r>
              <a:rPr lang="hr-HR" sz="2200" b="1" dirty="0"/>
              <a:t>državnom proračunu što uključuje i namjenska sredstva od igara na sreću.</a:t>
            </a:r>
          </a:p>
          <a:p>
            <a:pPr marL="0" indent="0" algn="just">
              <a:buNone/>
            </a:pPr>
            <a:endParaRPr lang="hr-HR" dirty="0">
              <a:solidFill>
                <a:srgbClr val="171796"/>
              </a:solidFill>
            </a:endParaRP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40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081"/>
            <a:ext cx="10591800" cy="5352269"/>
          </a:xfrm>
        </p:spPr>
        <p:txBody>
          <a:bodyPr>
            <a:normAutofit/>
          </a:bodyPr>
          <a:lstStyle/>
          <a:p>
            <a:pPr marL="0" indent="0" algn="ctr">
              <a:spcBef>
                <a:spcPct val="0"/>
              </a:spcBef>
              <a:buNone/>
            </a:pPr>
            <a:endParaRPr lang="hr-HR" sz="3200" b="1" dirty="0">
              <a:solidFill>
                <a:srgbClr val="13137A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hr-HR" sz="36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Plan za raspisivanje natječaja u 2025. godini </a:t>
            </a:r>
          </a:p>
          <a:p>
            <a:pPr marL="0" indent="0" algn="ctr">
              <a:spcBef>
                <a:spcPct val="0"/>
              </a:spcBef>
              <a:buNone/>
            </a:pPr>
            <a:endParaRPr lang="hr-HR" sz="3500" b="1" dirty="0">
              <a:solidFill>
                <a:srgbClr val="13137A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24000" indent="-2880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r-HR" sz="2200" dirty="0">
                <a:ea typeface="Tahoma" panose="020B0604030504040204" pitchFamily="34" charset="0"/>
                <a:cs typeface="Tahoma" panose="020B0604030504040204" pitchFamily="34" charset="0"/>
              </a:rPr>
              <a:t>Poziv za prijavu dvogodišnjih programa volonterskih centara za dodjelu financijskih sredstava iz dijela prihoda od igara na sreću u Republici Hrvatskoj za 2025. i 2026. godinu </a:t>
            </a:r>
          </a:p>
          <a:p>
            <a:pPr marL="324000" indent="-2880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r-HR" sz="2200" dirty="0">
                <a:ea typeface="Tahoma" panose="020B0604030504040204" pitchFamily="34" charset="0"/>
                <a:cs typeface="Tahoma" panose="020B0604030504040204" pitchFamily="34" charset="0"/>
              </a:rPr>
              <a:t>Poziv za prijavu projekata udruga koje pružaju usluge savjetovališta za žrtve nasilja u obitelji i žrtve seksualnog nasilja u Republici Hrvatskoj za 2025. godinu</a:t>
            </a:r>
          </a:p>
          <a:p>
            <a:pPr marL="324000" indent="-288000">
              <a:buFont typeface="+mj-lt"/>
              <a:buAutoNum type="arabicPeriod"/>
            </a:pPr>
            <a:r>
              <a:rPr lang="hr-HR" sz="2200" dirty="0">
                <a:ea typeface="Tahoma" panose="020B0604030504040204" pitchFamily="34" charset="0"/>
                <a:cs typeface="Tahoma" panose="020B0604030504040204" pitchFamily="34" charset="0"/>
              </a:rPr>
              <a:t>Poziv za prijavu dvogodišnjih programa usmjerenih smanjenju i prevenciji socijalne isključenosti, te socijalnom uključivanju i integraciji socijalno osjetljivih skupina za 2026. i 2027. godinu</a:t>
            </a:r>
          </a:p>
          <a:p>
            <a:pPr marL="324000" indent="-288000">
              <a:buFont typeface="+mj-lt"/>
              <a:buAutoNum type="arabicPeriod"/>
            </a:pPr>
            <a:r>
              <a:rPr lang="hr-HR" sz="2200" dirty="0">
                <a:ea typeface="Tahoma" panose="020B0604030504040204" pitchFamily="34" charset="0"/>
                <a:cs typeface="Tahoma" panose="020B0604030504040204" pitchFamily="34" charset="0"/>
              </a:rPr>
              <a:t>Poziv za prijavu jednogodišnjih projekata udruga u području prevencije i smanjenja rizika kod korisničkih skupina koje eksperimentiraju sa sredstvima ovisnosti</a:t>
            </a: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2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125" y="1314161"/>
            <a:ext cx="11001375" cy="533352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hr-HR" sz="32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1. Poziv za prijavu dvogodišnjih programa volonterskih centara za dodjelu financijskih sredstava iz dijela prihoda od igara na sreću u Republici Hrvatskoj za 2025. i 2026. godinu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2100" b="1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900" b="1" dirty="0"/>
              <a:t>Opći cilj </a:t>
            </a:r>
            <a:r>
              <a:rPr lang="hr-HR" sz="1900" dirty="0"/>
              <a:t>je promoviranje i razvoj volonterstva na području Republike Hrvatske kroz financiranje volonterskih centara i njihovih mrežnih organizacija - organizacija koje se sustavno bave razvojem volonterstva na lokalnoj, odnosno regionalnoj razini.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900" b="1" dirty="0"/>
              <a:t>Posebni ciljevi Poziva: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hr-HR" sz="1700" b="1" dirty="0"/>
              <a:t>povećati broj građana (posebice mladih) </a:t>
            </a:r>
            <a:r>
              <a:rPr lang="hr-HR" sz="1700" dirty="0"/>
              <a:t>uključenih u volonterske aktivnosti na području lokalne zajednice odnosno regije (više županija),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hr-HR" sz="1700" b="1" dirty="0"/>
              <a:t>povećati broj organizatora volontiranja </a:t>
            </a:r>
            <a:r>
              <a:rPr lang="hr-HR" sz="1700" dirty="0"/>
              <a:t>na lokalnom području, odnosno području više županija,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hr-HR" sz="1700" b="1" dirty="0"/>
              <a:t>proširiti dostupnost edukacija za volontere</a:t>
            </a:r>
            <a:r>
              <a:rPr lang="hr-HR" sz="1700" dirty="0"/>
              <a:t>, s naglaskom na volontere koji pružaju pomoć u učenju učenicima osnovnih i srednjih škola i volontere uključene u pružanje socijalnih usluga u zajednici,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hr-HR" sz="1700" b="1" dirty="0"/>
              <a:t>povećati vidljivost primjera </a:t>
            </a:r>
            <a:r>
              <a:rPr lang="hr-HR" sz="1700" dirty="0"/>
              <a:t>dobre prakse u volontiranju i promovirati vrijednosti volontiranja.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190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900" dirty="0"/>
              <a:t>Provedba druge godina programa traje do </a:t>
            </a:r>
            <a:r>
              <a:rPr lang="hr-HR" sz="1900" b="1" dirty="0"/>
              <a:t>30. travnja 2025. godine. Raspisivanje Poziva za novo dvogodišnje razdoblje planirano je do kraja travnja 2025. godine.</a:t>
            </a:r>
            <a:endParaRPr lang="hr-HR" sz="190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900" dirty="0"/>
              <a:t>Ukupan planirani iznos sredstava koji će se dodijeliti putem natječaja: </a:t>
            </a:r>
            <a:r>
              <a:rPr lang="hr-HR" sz="1900" b="1" dirty="0"/>
              <a:t>600.000,00 €.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2000" b="1" dirty="0"/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32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125" y="1258082"/>
            <a:ext cx="11001375" cy="5353030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hr-HR" sz="30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hr-HR" sz="32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Poziv za prijavu projekata udruga koje pružaju usluge savjetovališta za žrtve nasilja u obitelji i žrtve seksualnog nasilja </a:t>
            </a:r>
          </a:p>
          <a:p>
            <a:pPr marL="0" indent="0" algn="ctr">
              <a:spcBef>
                <a:spcPct val="0"/>
              </a:spcBef>
              <a:buNone/>
            </a:pPr>
            <a:r>
              <a:rPr lang="hr-HR" sz="32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 Republici Hrvatskoj za 2025. godinu</a:t>
            </a:r>
            <a:br>
              <a:rPr lang="hr-HR" sz="32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endParaRPr lang="hr-HR" sz="3500" b="1" dirty="0">
              <a:solidFill>
                <a:srgbClr val="13137A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800" b="1" dirty="0"/>
              <a:t>Opći cilj </a:t>
            </a:r>
            <a:r>
              <a:rPr lang="hr-HR" sz="1800" dirty="0"/>
              <a:t>je osigurati savjetodavnu pomoć žrtvama nasilja u obitelji i žrtvama seksualnog nasilja kroz financijsku podršku udrugama koje u svom djelokrugu pružaju uslugu savjetovanja za žrtve nasilja u obitelji i žrtve seksualnog nasilja. 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800" b="1" dirty="0"/>
              <a:t>Posebni ciljevi Poziva su: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hr-HR" sz="1800" b="1" dirty="0"/>
              <a:t>podizanje znanja i svijesti o pravima </a:t>
            </a:r>
            <a:r>
              <a:rPr lang="hr-HR" sz="1800" dirty="0"/>
              <a:t>žrtava nasilja u obitelji i žrtvama seksualnog nasilja,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hr-HR" sz="1800" b="1" dirty="0"/>
              <a:t>izobrazba zaposlenih u savjetovalištu </a:t>
            </a:r>
            <a:r>
              <a:rPr lang="hr-HR" sz="1800" dirty="0"/>
              <a:t>o pravima i potrebama žrtava nasilja i njihove djece te  žrtava seksualnog nasilja,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hr-HR" sz="1800" b="1" dirty="0"/>
              <a:t>izobrazba članova županijskih timova </a:t>
            </a:r>
            <a:r>
              <a:rPr lang="hr-HR" sz="1800" dirty="0"/>
              <a:t>iz područja rodno uvjetovanog nasilja i unapređenja zaštite žrtava.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180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pl-PL" sz="1800" dirty="0"/>
              <a:t>Za dio udruga provedba projekata traje do 31. kolovoza 2025., a za drugi dio do 30. studenog 2025. godine. </a:t>
            </a:r>
            <a:r>
              <a:rPr lang="hr-HR" sz="1800" dirty="0"/>
              <a:t> </a:t>
            </a:r>
            <a:r>
              <a:rPr lang="hr-HR" sz="1800" b="1" dirty="0"/>
              <a:t>Raspisivanje novog Poziva je planirano u rujnu 2025. godine.</a:t>
            </a:r>
            <a:endParaRPr lang="hr-HR" sz="180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800" dirty="0"/>
              <a:t>Ukupan planirani iznos sredstava koji će se dodijeliti putem natječaja: </a:t>
            </a:r>
            <a:r>
              <a:rPr lang="hr-HR" sz="1800" b="1" dirty="0"/>
              <a:t>750.000,00 €.</a:t>
            </a: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964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59957DF-D8A2-60D7-826D-AFADC041F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125" y="1305018"/>
            <a:ext cx="11085195" cy="499875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hr-HR" sz="3000" b="1" dirty="0">
                <a:solidFill>
                  <a:srgbClr val="13137A"/>
                </a:solidFill>
                <a:ea typeface="Tahoma" panose="020B0604030504040204" pitchFamily="34" charset="0"/>
                <a:cs typeface="Tahoma" panose="020B0604030504040204" pitchFamily="34" charset="0"/>
              </a:rPr>
              <a:t>3. Poziv za prijavu dvogodišnjih programa usmjerenih smanjenju i prevenciji socijalne isključenosti te socijalnom uključivanju i integraciji socijalno osjetljivih skupina za 2026. i 2027. godinu</a:t>
            </a:r>
          </a:p>
          <a:p>
            <a:pPr marL="0" indent="0" algn="l">
              <a:buNone/>
            </a:pPr>
            <a:endParaRPr lang="hr-HR" sz="3000" b="1" dirty="0">
              <a:solidFill>
                <a:srgbClr val="13137A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800" b="1" dirty="0"/>
              <a:t>Opći cilj Poziva </a:t>
            </a:r>
            <a:r>
              <a:rPr lang="hr-HR" sz="1800" dirty="0"/>
              <a:t>je pridonijeti povećanju socijalne uključenosti i integraciji u život zajednice ranjivih socijalno osjetljivih skupina, odnosno smanjiti i prevenirati socijalnu isključenost.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hr-HR" sz="1800" b="1" i="0" u="none" strike="noStrike" baseline="0" dirty="0"/>
              <a:t>Posebni ciljevi Poziva su:</a:t>
            </a:r>
            <a:endParaRPr lang="hr-HR" sz="1800" b="0" i="0" u="none" strike="noStrike" baseline="0" dirty="0"/>
          </a:p>
          <a:p>
            <a:pPr marL="0" indent="-180000"/>
            <a:r>
              <a:rPr lang="hr-HR" sz="1800" b="0" i="0" u="none" strike="noStrike" baseline="0" dirty="0"/>
              <a:t>uspostaviti koordinirani sustav potpore socijalno osjetljivim skupinama,</a:t>
            </a:r>
          </a:p>
          <a:p>
            <a:pPr marL="180000" indent="-180000"/>
            <a:r>
              <a:rPr lang="hr-HR" sz="1800" b="0" i="0" u="none" strike="noStrike" baseline="0" dirty="0"/>
              <a:t>osigurati regionalnu ujednačenost programa usmjerenih smanjenju i prevenciji socijalne isključenosti u Republici </a:t>
            </a:r>
            <a:r>
              <a:rPr lang="hr-HR" sz="1800" dirty="0"/>
              <a:t>      </a:t>
            </a:r>
            <a:r>
              <a:rPr lang="hr-HR" sz="1800" b="0" i="0" u="none" strike="noStrike" baseline="0" dirty="0"/>
              <a:t>Hrvatskoj.</a:t>
            </a:r>
          </a:p>
          <a:p>
            <a:pPr marL="0" indent="0">
              <a:buNone/>
            </a:pPr>
            <a:endParaRPr lang="hr-HR" sz="1800" b="0" i="0" u="none" strike="noStrike" baseline="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800" dirty="0"/>
              <a:t>Provedba druge godine programa traje do </a:t>
            </a:r>
            <a:r>
              <a:rPr lang="hr-HR" sz="1800" b="1" dirty="0"/>
              <a:t>28. veljače 2026. godine. Raspisivanje Poziva za novo dvogodišnje razdoblje planirano je u prosincu 2025. godine.</a:t>
            </a:r>
            <a:endParaRPr lang="hr-HR" sz="180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1800" dirty="0"/>
              <a:t>Minimalno planirani iznos sredstava koji će se dodijeliti putem natječaja na godišnjoj razini: </a:t>
            </a:r>
            <a:r>
              <a:rPr lang="hr-HR" sz="1800" b="1" dirty="0"/>
              <a:t>450.000,00 €.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210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hr-HR" sz="2000" b="1" dirty="0"/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B52EDE5F-5919-016A-4DC4-23BD81043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681" y="554233"/>
            <a:ext cx="3191333" cy="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96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FBE7C367CE6D4CA82C19D9696D3015" ma:contentTypeVersion="18" ma:contentTypeDescription="Create a new document." ma:contentTypeScope="" ma:versionID="8465a8875507eaceff510e7104b90839">
  <xsd:schema xmlns:xsd="http://www.w3.org/2001/XMLSchema" xmlns:xs="http://www.w3.org/2001/XMLSchema" xmlns:p="http://schemas.microsoft.com/office/2006/metadata/properties" xmlns:ns3="4c53be89-38a1-4371-8172-13b43540e6ff" xmlns:ns4="5279df4d-4137-40b6-b34f-b756a85f28da" targetNamespace="http://schemas.microsoft.com/office/2006/metadata/properties" ma:root="true" ma:fieldsID="656b989c0ae5c4a0ab18a013e5e23b17" ns3:_="" ns4:_="">
    <xsd:import namespace="4c53be89-38a1-4371-8172-13b43540e6ff"/>
    <xsd:import namespace="5279df4d-4137-40b6-b34f-b756a85f28d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LengthInSecond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53be89-38a1-4371-8172-13b43540e6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79df4d-4137-40b6-b34f-b756a85f28d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c53be89-38a1-4371-8172-13b43540e6ff" xsi:nil="true"/>
  </documentManagement>
</p:properties>
</file>

<file path=customXml/itemProps1.xml><?xml version="1.0" encoding="utf-8"?>
<ds:datastoreItem xmlns:ds="http://schemas.openxmlformats.org/officeDocument/2006/customXml" ds:itemID="{E26B6416-8E92-4AA0-A9F6-9C6C1EFBE5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c53be89-38a1-4371-8172-13b43540e6ff"/>
    <ds:schemaRef ds:uri="5279df4d-4137-40b6-b34f-b756a85f28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605D05-F501-4F4B-83C7-58429A1971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F63DF7-DCFC-4852-9F40-BB798B8BA171}">
  <ds:schemaRefs>
    <ds:schemaRef ds:uri="http://purl.org/dc/dcmitype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5279df4d-4137-40b6-b34f-b756a85f28da"/>
    <ds:schemaRef ds:uri="http://schemas.microsoft.com/office/infopath/2007/PartnerControls"/>
    <ds:schemaRef ds:uri="http://schemas.openxmlformats.org/package/2006/metadata/core-properties"/>
    <ds:schemaRef ds:uri="4c53be89-38a1-4371-8172-13b43540e6f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1678</Words>
  <Application>Microsoft Office PowerPoint</Application>
  <PresentationFormat>Široki zaslon</PresentationFormat>
  <Paragraphs>168</Paragraphs>
  <Slides>19</Slides>
  <Notes>7</Notes>
  <HiddenSlides>0</HiddenSlides>
  <MMClips>0</MMClips>
  <ScaleCrop>false</ScaleCrop>
  <HeadingPairs>
    <vt:vector size="6" baseType="variant">
      <vt:variant>
        <vt:lpstr>Korišteni fontovi</vt:lpstr>
      </vt:variant>
      <vt:variant>
        <vt:i4>8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19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Century Gothic</vt:lpstr>
      <vt:lpstr>Tahoma</vt:lpstr>
      <vt:lpstr>Times New Roman</vt:lpstr>
      <vt:lpstr>Wingdings</vt:lpstr>
      <vt:lpstr>Office Theme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Ines Ivaniš</dc:creator>
  <cp:lastModifiedBy>Marijana Vuletić</cp:lastModifiedBy>
  <cp:revision>45</cp:revision>
  <cp:lastPrinted>2023-10-05T13:27:16Z</cp:lastPrinted>
  <dcterms:created xsi:type="dcterms:W3CDTF">2023-10-05T08:37:49Z</dcterms:created>
  <dcterms:modified xsi:type="dcterms:W3CDTF">2025-04-24T12:27:15Z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0x01010075FBE7C367CE6D4CA82C19D9696D3015</vt:lpwstr>
  </property>
</Properties>
</file>